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  <p:sldMasterId id="2147483656" r:id="rId2"/>
    <p:sldMasterId id="2147483654" r:id="rId3"/>
  </p:sldMasterIdLst>
  <p:sldIdLst>
    <p:sldId id="318" r:id="rId4"/>
    <p:sldId id="271" r:id="rId5"/>
    <p:sldId id="284" r:id="rId6"/>
    <p:sldId id="274" r:id="rId7"/>
    <p:sldId id="323" r:id="rId8"/>
    <p:sldId id="327" r:id="rId9"/>
    <p:sldId id="324" r:id="rId10"/>
    <p:sldId id="328" r:id="rId11"/>
    <p:sldId id="321" r:id="rId12"/>
    <p:sldId id="325" r:id="rId13"/>
    <p:sldId id="326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9" r:id="rId23"/>
    <p:sldId id="346" r:id="rId24"/>
    <p:sldId id="338" r:id="rId25"/>
    <p:sldId id="347" r:id="rId26"/>
    <p:sldId id="342" r:id="rId27"/>
    <p:sldId id="348" r:id="rId28"/>
    <p:sldId id="343" r:id="rId29"/>
    <p:sldId id="344" r:id="rId30"/>
    <p:sldId id="340" r:id="rId31"/>
    <p:sldId id="341" r:id="rId32"/>
    <p:sldId id="345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16" r:id="rId43"/>
  </p:sldIdLst>
  <p:sldSz cx="12192000" cy="6858000"/>
  <p:notesSz cx="6858000" cy="9144000"/>
  <p:embeddedFontLst>
    <p:embeddedFont>
      <p:font typeface="Broadway" pitchFamily="82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FC Home" panose="020B0500040200020003" pitchFamily="34" charset="-34"/>
      <p:regular r:id="rId44"/>
      <p:bold r:id="rId44"/>
      <p:italic r:id="rId44"/>
      <p:boldItalic r:id="rId44"/>
    </p:embeddedFont>
    <p:embeddedFont>
      <p:font typeface="FC Home Thin" panose="020B0500040200020003" pitchFamily="34" charset="-34"/>
      <p:regular r:id="rId44"/>
      <p:italic r:id="rId44"/>
    </p:embeddedFont>
    <p:embeddedFont>
      <p:font typeface="Tahoma" panose="020B0604030504040204" pitchFamily="34" charset="0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1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88" y="19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NUL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32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06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510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27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8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209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05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66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892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68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856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543314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52551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964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24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33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2468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291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75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64337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2867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877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87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8452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8091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15425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72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52247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8445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7102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176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878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143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42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19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7288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9121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9298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24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1487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8123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0208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8417319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92807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046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57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03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78" r:id="rId15"/>
    <p:sldLayoutId id="2147483681" r:id="rId16"/>
    <p:sldLayoutId id="2147483680" r:id="rId17"/>
    <p:sldLayoutId id="2147483682" r:id="rId18"/>
    <p:sldLayoutId id="2147483660" r:id="rId19"/>
    <p:sldLayoutId id="2147483659" r:id="rId20"/>
    <p:sldLayoutId id="214748370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3" r:id="rId2"/>
    <p:sldLayoutId id="2147483684" r:id="rId3"/>
    <p:sldLayoutId id="2147483821" r:id="rId4"/>
    <p:sldLayoutId id="2147483822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9" r:id="rId24"/>
    <p:sldLayoutId id="2147483820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3361780" y="1379356"/>
            <a:ext cx="766746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spc="6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ChatBot</a:t>
            </a:r>
            <a:r>
              <a:rPr lang="en-US" altLang="ko-KR" sz="2400" spc="6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for the Office of Academic Promotion and Registration : RMUTTO</a:t>
            </a: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6A256712-DA33-403D-B8C2-77860E1CFEBE}"/>
              </a:ext>
            </a:extLst>
          </p:cNvPr>
          <p:cNvSpPr txBox="1"/>
          <p:nvPr/>
        </p:nvSpPr>
        <p:spPr>
          <a:xfrm>
            <a:off x="536428" y="6480893"/>
            <a:ext cx="11602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3361780" y="148521"/>
            <a:ext cx="63015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Home" panose="020B0500040200020003" pitchFamily="34" charset="-34"/>
                <a:cs typeface="FC Home" panose="020B0500040200020003" pitchFamily="34" charset="-34"/>
              </a:rPr>
              <a:t>แชทบอ</a:t>
            </a:r>
            <a:r>
              <a:rPr lang="th-TH" altLang="ko-K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Home" panose="020B0500040200020003" pitchFamily="34" charset="-34"/>
                <a:cs typeface="FC Home" panose="020B0500040200020003" pitchFamily="34" charset="-34"/>
              </a:rPr>
              <a:t>ท</a:t>
            </a:r>
            <a:r>
              <a:rPr lang="th-TH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th-TH" altLang="ko-KR" sz="2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สำหรับงานวิชาการและงานทะเบียน</a:t>
            </a:r>
            <a:r>
              <a:rPr lang="en-US" altLang="ko-KR" sz="2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th-TH" altLang="ko-KR" sz="2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มหาวิทยาลัยเทคโนโลยีราชมงคลตะวันออก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00567FB4-797B-6946-A87D-33D71FF9CF35}"/>
              </a:ext>
            </a:extLst>
          </p:cNvPr>
          <p:cNvSpPr txBox="1"/>
          <p:nvPr/>
        </p:nvSpPr>
        <p:spPr>
          <a:xfrm>
            <a:off x="3361780" y="2548636"/>
            <a:ext cx="493555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ผู้จัดทำ</a:t>
            </a:r>
            <a:endParaRPr lang="th-TH" altLang="ko-KR" sz="2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r>
              <a:rPr lang="th-TH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นายพฤกษ์ หอมนาน  รหัสนักศึกษา </a:t>
            </a:r>
            <a:r>
              <a:rPr lang="en-US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026130491026-6</a:t>
            </a:r>
            <a:endParaRPr lang="th-TH" altLang="ko-KR" sz="2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8DC8C9A2-80E6-3741-A2EB-D611878D8533}"/>
              </a:ext>
            </a:extLst>
          </p:cNvPr>
          <p:cNvSpPr txBox="1"/>
          <p:nvPr/>
        </p:nvSpPr>
        <p:spPr>
          <a:xfrm>
            <a:off x="3361780" y="3776643"/>
            <a:ext cx="25310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อาจารย์ที่ปรึกษา</a:t>
            </a:r>
          </a:p>
          <a:p>
            <a:r>
              <a:rPr lang="th-TH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อาจารย์ ชุมพล โม</a:t>
            </a:r>
            <a:r>
              <a:rPr lang="th-TH" altLang="ko-KR" sz="20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ฆ</a:t>
            </a:r>
            <a:r>
              <a:rPr lang="th-TH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รัตน์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419B3593-9821-9A46-8A8E-1E3FCABBF418}"/>
              </a:ext>
            </a:extLst>
          </p:cNvPr>
          <p:cNvSpPr txBox="1"/>
          <p:nvPr/>
        </p:nvSpPr>
        <p:spPr>
          <a:xfrm>
            <a:off x="3361780" y="4944102"/>
            <a:ext cx="630150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สาขาวิชาเทคโนโลยีสารสนเทศ</a:t>
            </a:r>
          </a:p>
          <a:p>
            <a:r>
              <a:rPr lang="th-TH" altLang="ko-K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คณะบริหารธุรกิจและเทคโนโลยีสารสนเทศ</a:t>
            </a:r>
          </a:p>
          <a:p>
            <a:r>
              <a:rPr lang="th-TH" altLang="ko-K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มหาวิทยาลัยเทคโนโลยีราชมงคลตะวันออก วิทยาเขตจักรพง</a:t>
            </a:r>
            <a:r>
              <a:rPr lang="th-TH" altLang="ko-KR" sz="20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ษภู</a:t>
            </a:r>
            <a:r>
              <a:rPr lang="th-TH" altLang="ko-K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วนารถ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EE27F6E-51B6-204E-BE65-7BF1C7F45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881"/>
            <a:ext cx="2976255" cy="2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ทรัพยากรที่ใช้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: Hardware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948BBC2E-AE62-4BB3-A0A0-5F63929C92BB}"/>
              </a:ext>
            </a:extLst>
          </p:cNvPr>
          <p:cNvGrpSpPr/>
          <p:nvPr/>
        </p:nvGrpSpPr>
        <p:grpSpPr>
          <a:xfrm>
            <a:off x="9448799" y="5346699"/>
            <a:ext cx="2487819" cy="1260313"/>
            <a:chOff x="-548507" y="477868"/>
            <a:chExt cx="11570449" cy="6357177"/>
          </a:xfrm>
        </p:grpSpPr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A6E8481-3AB3-45E1-A440-2F23D60DD6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EB6CD753-04FC-4319-AC94-B137B972FD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549C632-E165-48AD-A891-D4216ABE3A9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388B5DF6-5D53-4E85-8014-6DD8CC6942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E5156B0-8852-46BD-BF54-6974C42CA0C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7DBB1B38-0AA0-47B1-9498-26BF915FE3B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" name="Rectangle: Rounded Corners 17">
                <a:extLst>
                  <a:ext uri="{FF2B5EF4-FFF2-40B4-BE49-F238E27FC236}">
                    <a16:creationId xmlns:a16="http://schemas.microsoft.com/office/drawing/2014/main" id="{16F7A6C2-0059-4489-A041-02FB43C2F76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5E4C542C-738B-4BC7-AEB7-7D6C8E3A1D0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B811A6E9-24E0-41F3-BA3E-146D0EF77E9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1" name="Rectangle: Rounded Corners 15">
                <a:extLst>
                  <a:ext uri="{FF2B5EF4-FFF2-40B4-BE49-F238E27FC236}">
                    <a16:creationId xmlns:a16="http://schemas.microsoft.com/office/drawing/2014/main" id="{2FCEC7B3-2F1D-44D4-95D8-991C7E06817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16">
                <a:extLst>
                  <a:ext uri="{FF2B5EF4-FFF2-40B4-BE49-F238E27FC236}">
                    <a16:creationId xmlns:a16="http://schemas.microsoft.com/office/drawing/2014/main" id="{797907ED-2F00-4520-954F-F37E2B3BFE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7C0CD6EB-EB77-401E-9F24-16A2F06F754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รูปภาพ 4" descr="รูปภาพประกอบด้วย อุปกรณ์อิเล็กทรอนิกส์, 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BA2D720-F331-6341-BE3C-AA28F4CE7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8" y="637258"/>
            <a:ext cx="3115733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09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948BBC2E-AE62-4BB3-A0A0-5F63929C92BB}"/>
              </a:ext>
            </a:extLst>
          </p:cNvPr>
          <p:cNvGrpSpPr/>
          <p:nvPr/>
        </p:nvGrpSpPr>
        <p:grpSpPr>
          <a:xfrm>
            <a:off x="7118574" y="4486256"/>
            <a:ext cx="4384806" cy="2221314"/>
            <a:chOff x="-548507" y="477868"/>
            <a:chExt cx="11570449" cy="6357177"/>
          </a:xfrm>
        </p:grpSpPr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A6E8481-3AB3-45E1-A440-2F23D60DD6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EB6CD753-04FC-4319-AC94-B137B972FD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549C632-E165-48AD-A891-D4216ABE3A9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388B5DF6-5D53-4E85-8014-6DD8CC6942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E5156B0-8852-46BD-BF54-6974C42CA0C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7DBB1B38-0AA0-47B1-9498-26BF915FE3B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" name="Rectangle: Rounded Corners 17">
                <a:extLst>
                  <a:ext uri="{FF2B5EF4-FFF2-40B4-BE49-F238E27FC236}">
                    <a16:creationId xmlns:a16="http://schemas.microsoft.com/office/drawing/2014/main" id="{16F7A6C2-0059-4489-A041-02FB43C2F76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5E4C542C-738B-4BC7-AEB7-7D6C8E3A1D0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B811A6E9-24E0-41F3-BA3E-146D0EF77E9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1" name="Rectangle: Rounded Corners 15">
                <a:extLst>
                  <a:ext uri="{FF2B5EF4-FFF2-40B4-BE49-F238E27FC236}">
                    <a16:creationId xmlns:a16="http://schemas.microsoft.com/office/drawing/2014/main" id="{2FCEC7B3-2F1D-44D4-95D8-991C7E06817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16">
                <a:extLst>
                  <a:ext uri="{FF2B5EF4-FFF2-40B4-BE49-F238E27FC236}">
                    <a16:creationId xmlns:a16="http://schemas.microsoft.com/office/drawing/2014/main" id="{797907ED-2F00-4520-954F-F37E2B3BFE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7C0CD6EB-EB77-401E-9F24-16A2F06F754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ทรัพยากรที่ใช้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: Software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25" name="รูปภาพ 24" descr="รูปภาพประกอบด้วย ถ้วย, โต๊ะ, ในอาคาร, น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45C7DF7-E30E-CC46-AA4E-E445B412E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895" y="2757583"/>
            <a:ext cx="1627200" cy="1627200"/>
          </a:xfrm>
          <a:prstGeom prst="rect">
            <a:avLst/>
          </a:prstGeom>
        </p:spPr>
      </p:pic>
      <p:pic>
        <p:nvPicPr>
          <p:cNvPr id="27" name="รูปภาพ 26" descr="รูปภาพประกอบด้วย รูปวาด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2D02F57-864E-D842-9505-2BBCD1E05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06" y="221596"/>
            <a:ext cx="2146565" cy="2146565"/>
          </a:xfrm>
          <a:prstGeom prst="rect">
            <a:avLst/>
          </a:prstGeom>
        </p:spPr>
      </p:pic>
      <p:pic>
        <p:nvPicPr>
          <p:cNvPr id="36" name="รูปภาพ 35" descr="รูปภาพประกอบด้วย สัญลักษณ์, ห้อ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01DE6E0-73F3-9D42-B8D5-C4FCB7A71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13" y="35556"/>
            <a:ext cx="2528867" cy="2528867"/>
          </a:xfrm>
          <a:prstGeom prst="rect">
            <a:avLst/>
          </a:prstGeom>
        </p:spPr>
      </p:pic>
      <p:pic>
        <p:nvPicPr>
          <p:cNvPr id="38" name="รูปภาพ 37" descr="รูปภาพประกอบด้วย รูปวาด,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9327C17-A6C4-8642-99FE-CC66F64D7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84" y="4759474"/>
            <a:ext cx="2808611" cy="16456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C13911-A487-AE49-B312-3C2984B8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284" y="2754759"/>
            <a:ext cx="1627200" cy="16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161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351122"/>
            <a:ext cx="605893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6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กรอบแนวคิด ทฤษฎี และการทบทวนวรรณกรรม</a:t>
            </a:r>
            <a:endParaRPr lang="ko-KR" altLang="en-US" sz="36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516970"/>
            <a:ext cx="553166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Conceptual frameworks, Theory and Literature review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75822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Machine Learning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E79E02C-3065-094C-8AEC-26E3ED36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135" y="1151817"/>
            <a:ext cx="3517900" cy="27432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9FF3AD-6A73-3D42-88E9-BF6E6ADB6E8E}"/>
              </a:ext>
            </a:extLst>
          </p:cNvPr>
          <p:cNvGrpSpPr/>
          <p:nvPr/>
        </p:nvGrpSpPr>
        <p:grpSpPr>
          <a:xfrm>
            <a:off x="6891225" y="4066539"/>
            <a:ext cx="2487819" cy="1260313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2314BF-ECD5-1045-989E-ACDE75FB0E3E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D230807-7883-3942-B074-5EDB02A4F35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F1EE9C-D316-6447-B818-879FC26A3CD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ECAE0CF-6455-BF41-8C9E-2643D7F994B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E24C97-3BE0-9C45-AAD7-07FC5F37C65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C9C7A8-8980-9F46-A462-6167ED6FBCC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6C6E265-1FD0-714F-B21A-2392D905EDD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9C67DBB7-07D2-D146-B15A-8D1BA632032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DBEC92-79E8-D748-A398-441E41BEF8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59B713B-51F4-1C45-BCC8-73622A0403D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652EF23-AD54-F34F-8369-B7D755BC843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2DEEC1-A5CA-2547-8CB8-28717BA0CC2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696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3810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637094"/>
            <a:ext cx="42233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SQLite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 descr="รูปภาพประกอบด้วย ถ้วย, โต๊ะ, ในอาคาร, น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D52565F-2C88-CC4B-AAC9-C3CA35958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215" y="1560424"/>
            <a:ext cx="2313860" cy="23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14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637094"/>
            <a:ext cx="42233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Python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 descr="รูปภาพประกอบด้วย รูปวาด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9CBC8B9-DBF8-5C44-B960-A3DF6F769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26" y="1560424"/>
            <a:ext cx="2146565" cy="21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177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Flask Framework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Picture 10" descr="An Introduction to Python's Flask Framework">
            <a:extLst>
              <a:ext uri="{FF2B5EF4-FFF2-40B4-BE49-F238E27FC236}">
                <a16:creationId xmlns:a16="http://schemas.microsoft.com/office/drawing/2014/main" id="{35539B77-5BDD-9C4D-AB67-795BBD578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20" y="1783398"/>
            <a:ext cx="3373119" cy="23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3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HTML,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CSS 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และ 	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JavaScript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42024A1D-4EE1-434B-90EA-A147CEF98619}"/>
              </a:ext>
            </a:extLst>
          </p:cNvPr>
          <p:cNvGrpSpPr/>
          <p:nvPr/>
        </p:nvGrpSpPr>
        <p:grpSpPr>
          <a:xfrm>
            <a:off x="7095714" y="2318343"/>
            <a:ext cx="4384806" cy="2221314"/>
            <a:chOff x="-548507" y="477868"/>
            <a:chExt cx="11570449" cy="6357177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C5DAC241-DB21-1649-9932-46182038D02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1DF36576-6B78-D348-B170-531D04BBEE7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9">
              <a:extLst>
                <a:ext uri="{FF2B5EF4-FFF2-40B4-BE49-F238E27FC236}">
                  <a16:creationId xmlns:a16="http://schemas.microsoft.com/office/drawing/2014/main" id="{6227EB40-0792-7843-AFC1-09CB385CF1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0">
              <a:extLst>
                <a:ext uri="{FF2B5EF4-FFF2-40B4-BE49-F238E27FC236}">
                  <a16:creationId xmlns:a16="http://schemas.microsoft.com/office/drawing/2014/main" id="{A323C492-B49A-074D-8F1E-EC36314B041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77D5AB6F-FA0D-DD4E-AAC7-5C3D070028D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76DA1EF1-DBB8-044B-8388-1C175389F28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17">
                <a:extLst>
                  <a:ext uri="{FF2B5EF4-FFF2-40B4-BE49-F238E27FC236}">
                    <a16:creationId xmlns:a16="http://schemas.microsoft.com/office/drawing/2014/main" id="{2BFCDB1E-9D7C-F042-98D8-6FEAE349A91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2F3DBDE0-F9DA-1446-84B5-40DCFF9798C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EF66FF23-81DD-0F45-BD0F-FE098D1F47C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15">
                <a:extLst>
                  <a:ext uri="{FF2B5EF4-FFF2-40B4-BE49-F238E27FC236}">
                    <a16:creationId xmlns:a16="http://schemas.microsoft.com/office/drawing/2014/main" id="{66500B6B-4ACD-434F-BF45-DAD4DA82D98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6">
                <a:extLst>
                  <a:ext uri="{FF2B5EF4-FFF2-40B4-BE49-F238E27FC236}">
                    <a16:creationId xmlns:a16="http://schemas.microsoft.com/office/drawing/2014/main" id="{C57444BD-A4D6-3246-AA5C-B8345E75749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CFFBEA34-8626-6F4D-9F8E-41B0790F4148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รูปภาพ 16" descr="รูปภาพประกอบด้วย รูปวาด,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C195556-F95E-3945-9B22-79DBF8BC8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24" y="2591561"/>
            <a:ext cx="2808611" cy="16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55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637094"/>
            <a:ext cx="42233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Bootstrap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C7CD0E4-C828-8E48-B72A-7F0D6311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144" y="2615400"/>
            <a:ext cx="1627200" cy="16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78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710945"/>
            <a:ext cx="605893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การออกแบบและพัฒนาระบบ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612098"/>
            <a:ext cx="55316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System design and Development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17568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708148"/>
            <a:ext cx="60589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60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ที่</a:t>
            </a:r>
            <a:r>
              <a:rPr lang="th-TH" altLang="ko-KR" sz="48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มาและความสำคัญ</a:t>
            </a:r>
            <a:endParaRPr lang="ko-KR" altLang="en-US" sz="48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491783"/>
            <a:ext cx="55316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Background and importance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9926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diagram and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description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06C5DDB-C4EC-B645-8562-CD2A4A96F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57" y="850900"/>
            <a:ext cx="5885509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24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9926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diagram and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description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363B67F-86B3-A34F-8D29-6C9708351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5" y="198571"/>
            <a:ext cx="5613400" cy="66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30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126138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624A78A-5179-504E-A669-FCDA9C66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29" y="1301750"/>
            <a:ext cx="6747371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9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126138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F8235AB-2A6F-9A4B-B614-C26924A7F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862885"/>
            <a:ext cx="4966970" cy="49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8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-1227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55973A8-C50D-4642-A536-5BA9765D0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89" y="898034"/>
            <a:ext cx="7884911" cy="46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39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-1227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4B065C8-C9FA-C446-BAA1-7FDE99F15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154" y="660400"/>
            <a:ext cx="6510496" cy="59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46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43148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2B47CB8-A198-E143-907E-D72743ED3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4" y="196850"/>
            <a:ext cx="5452263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84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43148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F9E07C4-3ABE-9D43-9236-3F09FD59C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4" y="146049"/>
            <a:ext cx="5284615" cy="66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93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0"/>
            <a:ext cx="4223387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แผนภาพความสัมพันธ์ของเอนทิต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ี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(Entity Relationship Diagram)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83A0A0-579A-3547-9606-EE83A185E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11" y="948391"/>
            <a:ext cx="5383449" cy="4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33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53758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พจนานุกรมข้อมูล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(Data Dictionary)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aphicFrame>
        <p:nvGraphicFramePr>
          <p:cNvPr id="4" name="ตาราง 3">
            <a:extLst>
              <a:ext uri="{FF2B5EF4-FFF2-40B4-BE49-F238E27FC236}">
                <a16:creationId xmlns:a16="http://schemas.microsoft.com/office/drawing/2014/main" id="{5DFA7B22-A410-4648-B963-9702CC9F5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46490"/>
              </p:ext>
            </p:extLst>
          </p:nvPr>
        </p:nvGraphicFramePr>
        <p:xfrm>
          <a:off x="6364883" y="1427434"/>
          <a:ext cx="5365115" cy="3695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5430">
                  <a:extLst>
                    <a:ext uri="{9D8B030D-6E8A-4147-A177-3AD203B41FA5}">
                      <a16:colId xmlns:a16="http://schemas.microsoft.com/office/drawing/2014/main" val="1001531468"/>
                    </a:ext>
                  </a:extLst>
                </a:gridCol>
                <a:gridCol w="978644">
                  <a:extLst>
                    <a:ext uri="{9D8B030D-6E8A-4147-A177-3AD203B41FA5}">
                      <a16:colId xmlns:a16="http://schemas.microsoft.com/office/drawing/2014/main" val="1869260047"/>
                    </a:ext>
                  </a:extLst>
                </a:gridCol>
                <a:gridCol w="516834">
                  <a:extLst>
                    <a:ext uri="{9D8B030D-6E8A-4147-A177-3AD203B41FA5}">
                      <a16:colId xmlns:a16="http://schemas.microsoft.com/office/drawing/2014/main" val="2140350651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3547485940"/>
                    </a:ext>
                  </a:extLst>
                </a:gridCol>
                <a:gridCol w="1340294">
                  <a:extLst>
                    <a:ext uri="{9D8B030D-6E8A-4147-A177-3AD203B41FA5}">
                      <a16:colId xmlns:a16="http://schemas.microsoft.com/office/drawing/2014/main" val="1455989646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Field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470766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statement_id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รหัสข้อความ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7728946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text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Varchar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ข้อความของแชทบอ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1089942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search_text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คำที่ใช้สำหรับการค้นหาข้อความของ</a:t>
                      </a:r>
                    </a:p>
                    <a:p>
                      <a:r>
                        <a:rPr lang="th-TH" sz="1600" dirty="0">
                          <a:effectLst/>
                        </a:rPr>
                        <a:t>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958237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conversation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แหล่งที่มาของข้อความ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34685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created_at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วัน เวลาสร้างข้อความ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048773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in_response_to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ข้อความของผู้ใช้งาน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5675271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search_in_response_to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คำที่ใช้สำหรับการค้นหาข้อความของผู้ใช้งาน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856062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persona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แสดงชื่อผู้ใช้ข้อความ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6478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68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024" y="668168"/>
            <a:ext cx="11573197" cy="72424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th-TH" altLang="ko-KR" sz="6600" b="1" dirty="0">
                <a:latin typeface="FC Home" panose="020B0500040200020003" pitchFamily="34" charset="-34"/>
                <a:cs typeface="FC Home" panose="020B0500040200020003" pitchFamily="34" charset="-34"/>
              </a:rPr>
              <a:t>ที่</a:t>
            </a:r>
            <a:r>
              <a:rPr lang="th-TH" altLang="ko-KR" b="1" dirty="0">
                <a:latin typeface="FC Home" panose="020B0500040200020003" pitchFamily="34" charset="-34"/>
                <a:cs typeface="FC Home" panose="020B0500040200020003" pitchFamily="34" charset="-34"/>
              </a:rPr>
              <a:t>มาและความสำคัญ</a:t>
            </a:r>
            <a:endParaRPr lang="ko-KR" altLang="en-US" b="1" dirty="0"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B1C653-5A36-4E77-9ED7-E44AB68645D3}"/>
              </a:ext>
            </a:extLst>
          </p:cNvPr>
          <p:cNvGrpSpPr/>
          <p:nvPr/>
        </p:nvGrpSpPr>
        <p:grpSpPr>
          <a:xfrm>
            <a:off x="4703100" y="2548378"/>
            <a:ext cx="2931576" cy="2442382"/>
            <a:chOff x="3690367" y="1823747"/>
            <a:chExt cx="5020109" cy="41824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7BAB1F-9B0A-438A-AAA5-3B3C536A9A12}"/>
                </a:ext>
              </a:extLst>
            </p:cNvPr>
            <p:cNvSpPr/>
            <p:nvPr/>
          </p:nvSpPr>
          <p:spPr>
            <a:xfrm>
              <a:off x="6083223" y="1823747"/>
              <a:ext cx="2627253" cy="4182400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6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D7E21BD-3492-40D2-B673-580C17B68C73}"/>
                </a:ext>
              </a:extLst>
            </p:cNvPr>
            <p:cNvSpPr/>
            <p:nvPr/>
          </p:nvSpPr>
          <p:spPr>
            <a:xfrm>
              <a:off x="3690367" y="1839454"/>
              <a:ext cx="2336646" cy="4166693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5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0E4F19-0B20-472D-986D-BFBD7EAB1171}"/>
              </a:ext>
            </a:extLst>
          </p:cNvPr>
          <p:cNvGrpSpPr/>
          <p:nvPr/>
        </p:nvGrpSpPr>
        <p:grpSpPr>
          <a:xfrm>
            <a:off x="2622076" y="1469776"/>
            <a:ext cx="2197364" cy="4806844"/>
            <a:chOff x="2557931" y="1823747"/>
            <a:chExt cx="1983254" cy="421575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CF7700-7CEF-4125-9B1E-61990A07D387}"/>
                </a:ext>
              </a:extLst>
            </p:cNvPr>
            <p:cNvSpPr/>
            <p:nvPr/>
          </p:nvSpPr>
          <p:spPr>
            <a:xfrm>
              <a:off x="3078238" y="1823747"/>
              <a:ext cx="1113612" cy="1038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742A5A-FEF0-4305-9EED-2C46AEF05010}"/>
                </a:ext>
              </a:extLst>
            </p:cNvPr>
            <p:cNvSpPr/>
            <p:nvPr/>
          </p:nvSpPr>
          <p:spPr>
            <a:xfrm>
              <a:off x="2557931" y="3513507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219CDA-EBB6-4E10-80E8-721811CF8D91}"/>
                </a:ext>
              </a:extLst>
            </p:cNvPr>
            <p:cNvSpPr/>
            <p:nvPr/>
          </p:nvSpPr>
          <p:spPr>
            <a:xfrm>
              <a:off x="3277450" y="5125106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72F386-8192-4C9D-85E8-80A9B4AEEAAC}"/>
                </a:ext>
              </a:extLst>
            </p:cNvPr>
            <p:cNvSpPr txBox="1"/>
            <p:nvPr/>
          </p:nvSpPr>
          <p:spPr>
            <a:xfrm>
              <a:off x="3281863" y="5347630"/>
              <a:ext cx="909987" cy="512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สื่อสารผิดพลาด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DBE37D-5D31-41E1-850E-600883B8652B}"/>
                </a:ext>
              </a:extLst>
            </p:cNvPr>
            <p:cNvSpPr txBox="1"/>
            <p:nvPr/>
          </p:nvSpPr>
          <p:spPr>
            <a:xfrm>
              <a:off x="2624332" y="3629593"/>
              <a:ext cx="784576" cy="728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ea typeface="Arial Unicode MS" panose="020B0604020202020204" pitchFamily="34" charset="-128"/>
                  <a:cs typeface="FC Home Thin" panose="020B0500040200020003" pitchFamily="34" charset="-34"/>
                </a:rPr>
                <a:t>กรอกเอกสารผิด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ea typeface="Arial Unicode MS" panose="020B0604020202020204" pitchFamily="34" charset="-128"/>
                <a:cs typeface="FC Home Thin" panose="020B0500040200020003" pitchFamily="34" charset="-34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FA138E-6CBE-41BC-9A7F-F983BF67BDC1}"/>
                </a:ext>
              </a:extLst>
            </p:cNvPr>
            <p:cNvSpPr txBox="1"/>
            <p:nvPr/>
          </p:nvSpPr>
          <p:spPr>
            <a:xfrm>
              <a:off x="3307018" y="2037349"/>
              <a:ext cx="864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01DED47-1ECE-425E-A984-DD5C701588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952" y="2675752"/>
              <a:ext cx="405233" cy="648000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FDB6FA-228A-406D-A1AA-00B8D9B6B168}"/>
                </a:ext>
              </a:extLst>
            </p:cNvPr>
            <p:cNvCxnSpPr/>
            <p:nvPr/>
          </p:nvCxnSpPr>
          <p:spPr>
            <a:xfrm flipH="1">
              <a:off x="3515984" y="3970707"/>
              <a:ext cx="648000" cy="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434DD6B-5F23-4CC7-9E47-024A4962D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483" y="4947528"/>
              <a:ext cx="380702" cy="31709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366259-0F23-4B10-825D-444C9C7BDE6B}"/>
              </a:ext>
            </a:extLst>
          </p:cNvPr>
          <p:cNvGrpSpPr/>
          <p:nvPr/>
        </p:nvGrpSpPr>
        <p:grpSpPr>
          <a:xfrm>
            <a:off x="7270961" y="1560143"/>
            <a:ext cx="2990639" cy="4938309"/>
            <a:chOff x="6871568" y="1807130"/>
            <a:chExt cx="2615753" cy="448239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5A62DB-FA15-45E4-81C7-A16BBA07FFBB}"/>
                </a:ext>
              </a:extLst>
            </p:cNvPr>
            <p:cNvSpPr/>
            <p:nvPr/>
          </p:nvSpPr>
          <p:spPr>
            <a:xfrm>
              <a:off x="8040534" y="3106958"/>
              <a:ext cx="1446787" cy="1417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50A25F7-805C-4681-B95A-AE75E0E754F5}"/>
                </a:ext>
              </a:extLst>
            </p:cNvPr>
            <p:cNvSpPr/>
            <p:nvPr/>
          </p:nvSpPr>
          <p:spPr>
            <a:xfrm>
              <a:off x="7126134" y="1807130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5C29C7-B1AE-41E1-8DDC-9B7A76CA9039}"/>
                </a:ext>
              </a:extLst>
            </p:cNvPr>
            <p:cNvSpPr txBox="1"/>
            <p:nvPr/>
          </p:nvSpPr>
          <p:spPr>
            <a:xfrm>
              <a:off x="7157950" y="1900616"/>
              <a:ext cx="864095" cy="754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สอบถามข้อมูลได้ง่ายขึ้น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DEF202-D8B0-42B1-9CD1-F5458650D48D}"/>
                </a:ext>
              </a:extLst>
            </p:cNvPr>
            <p:cNvSpPr txBox="1"/>
            <p:nvPr/>
          </p:nvSpPr>
          <p:spPr>
            <a:xfrm>
              <a:off x="8113698" y="3573241"/>
              <a:ext cx="1294633" cy="530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มีเอกสารที่ต้องใช้งานครบถ้วน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79A4714-64D8-413B-B4E0-BED7B1E8CC93}"/>
                </a:ext>
              </a:extLst>
            </p:cNvPr>
            <p:cNvSpPr/>
            <p:nvPr/>
          </p:nvSpPr>
          <p:spPr>
            <a:xfrm>
              <a:off x="7126134" y="5176360"/>
              <a:ext cx="1212073" cy="11131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59A531-53F1-4D1D-97BD-120DC2122757}"/>
                </a:ext>
              </a:extLst>
            </p:cNvPr>
            <p:cNvSpPr txBox="1"/>
            <p:nvPr/>
          </p:nvSpPr>
          <p:spPr>
            <a:xfrm>
              <a:off x="7321993" y="5400215"/>
              <a:ext cx="864095" cy="754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สามารถขอเอกสารได้ทุกเวลา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48BA501-0C4E-4F87-BCB3-F0462B9D5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8505" y="2657720"/>
              <a:ext cx="338080" cy="64800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A20B7FB-3CBD-41E5-B854-FA495457D448}"/>
                </a:ext>
              </a:extLst>
            </p:cNvPr>
            <p:cNvCxnSpPr/>
            <p:nvPr/>
          </p:nvCxnSpPr>
          <p:spPr>
            <a:xfrm>
              <a:off x="7283472" y="3956794"/>
              <a:ext cx="648000" cy="2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7D37E19-E43A-48ED-93A4-6CAD7263D6B7}"/>
                </a:ext>
              </a:extLst>
            </p:cNvPr>
            <p:cNvCxnSpPr>
              <a:cxnSpLocks/>
            </p:cNvCxnSpPr>
            <p:nvPr/>
          </p:nvCxnSpPr>
          <p:spPr>
            <a:xfrm>
              <a:off x="6871568" y="5037600"/>
              <a:ext cx="298306" cy="194553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สี่เหลี่ยมผืนผ้า 2"/>
          <p:cNvSpPr/>
          <p:nvPr/>
        </p:nvSpPr>
        <p:spPr>
          <a:xfrm>
            <a:off x="3418024" y="1523599"/>
            <a:ext cx="7850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1600" dirty="0">
                <a:solidFill>
                  <a:schemeClr val="bg1"/>
                </a:solidFill>
                <a:latin typeface="FC Home Thin" panose="020B0500040200020003" pitchFamily="34" charset="-34"/>
                <a:ea typeface="Arial Unicode MS" panose="020B0604020202020204" pitchFamily="34" charset="-128"/>
                <a:cs typeface="FC Home Thin" panose="020B0500040200020003" pitchFamily="34" charset="-34"/>
              </a:rPr>
              <a:t>ติดต่อฝ่ายทะเบียนไม่ได้</a:t>
            </a:r>
            <a:endParaRPr lang="ko-KR" altLang="en-US" sz="1600" dirty="0">
              <a:solidFill>
                <a:schemeClr val="bg1"/>
              </a:solidFill>
              <a:latin typeface="FC Home Thin" panose="020B0500040200020003" pitchFamily="34" charset="-34"/>
              <a:ea typeface="Arial Unicode MS" panose="020B0604020202020204" pitchFamily="34" charset="-128"/>
              <a:cs typeface="FC Home Thin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53895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พจนานุกรมข้อมูล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(Data Dictionary)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ต่อ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aphicFrame>
        <p:nvGraphicFramePr>
          <p:cNvPr id="4" name="ตาราง 3">
            <a:extLst>
              <a:ext uri="{FF2B5EF4-FFF2-40B4-BE49-F238E27FC236}">
                <a16:creationId xmlns:a16="http://schemas.microsoft.com/office/drawing/2014/main" id="{879E398D-A66D-5041-8539-4A74DDC2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160016"/>
              </p:ext>
            </p:extLst>
          </p:nvPr>
        </p:nvGraphicFramePr>
        <p:xfrm>
          <a:off x="6538277" y="1751574"/>
          <a:ext cx="5379085" cy="12401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9705">
                  <a:extLst>
                    <a:ext uri="{9D8B030D-6E8A-4147-A177-3AD203B41FA5}">
                      <a16:colId xmlns:a16="http://schemas.microsoft.com/office/drawing/2014/main" val="3970517164"/>
                    </a:ext>
                  </a:extLst>
                </a:gridCol>
                <a:gridCol w="855572">
                  <a:extLst>
                    <a:ext uri="{9D8B030D-6E8A-4147-A177-3AD203B41FA5}">
                      <a16:colId xmlns:a16="http://schemas.microsoft.com/office/drawing/2014/main" val="1864180525"/>
                    </a:ext>
                  </a:extLst>
                </a:gridCol>
                <a:gridCol w="597626">
                  <a:extLst>
                    <a:ext uri="{9D8B030D-6E8A-4147-A177-3AD203B41FA5}">
                      <a16:colId xmlns:a16="http://schemas.microsoft.com/office/drawing/2014/main" val="3432618791"/>
                    </a:ext>
                  </a:extLst>
                </a:gridCol>
                <a:gridCol w="1074102">
                  <a:extLst>
                    <a:ext uri="{9D8B030D-6E8A-4147-A177-3AD203B41FA5}">
                      <a16:colId xmlns:a16="http://schemas.microsoft.com/office/drawing/2014/main" val="299278784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49119403"/>
                    </a:ext>
                  </a:extLst>
                </a:gridCol>
              </a:tblGrid>
              <a:tr h="26479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Key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970546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tag_id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รหัสชุดคำตอบกลับของแชทบอ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78441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ชื่อชุดคำตอบกลับของแชทบอ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9241535"/>
                  </a:ext>
                </a:extLst>
              </a:tr>
            </a:tbl>
          </a:graphicData>
        </a:graphic>
      </p:graphicFrame>
      <p:graphicFrame>
        <p:nvGraphicFramePr>
          <p:cNvPr id="5" name="ตาราง 4">
            <a:extLst>
              <a:ext uri="{FF2B5EF4-FFF2-40B4-BE49-F238E27FC236}">
                <a16:creationId xmlns:a16="http://schemas.microsoft.com/office/drawing/2014/main" id="{E00BBBB4-D051-4C48-813A-FBEBD39F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305265"/>
              </p:ext>
            </p:extLst>
          </p:nvPr>
        </p:nvGraphicFramePr>
        <p:xfrm>
          <a:off x="6528434" y="4021971"/>
          <a:ext cx="5398770" cy="975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5420">
                  <a:extLst>
                    <a:ext uri="{9D8B030D-6E8A-4147-A177-3AD203B41FA5}">
                      <a16:colId xmlns:a16="http://schemas.microsoft.com/office/drawing/2014/main" val="502552261"/>
                    </a:ext>
                  </a:extLst>
                </a:gridCol>
                <a:gridCol w="689610">
                  <a:extLst>
                    <a:ext uri="{9D8B030D-6E8A-4147-A177-3AD203B41FA5}">
                      <a16:colId xmlns:a16="http://schemas.microsoft.com/office/drawing/2014/main" val="2462411620"/>
                    </a:ext>
                  </a:extLst>
                </a:gridCol>
                <a:gridCol w="534670">
                  <a:extLst>
                    <a:ext uri="{9D8B030D-6E8A-4147-A177-3AD203B41FA5}">
                      <a16:colId xmlns:a16="http://schemas.microsoft.com/office/drawing/2014/main" val="1003071227"/>
                    </a:ext>
                  </a:extLst>
                </a:gridCol>
                <a:gridCol w="1311910">
                  <a:extLst>
                    <a:ext uri="{9D8B030D-6E8A-4147-A177-3AD203B41FA5}">
                      <a16:colId xmlns:a16="http://schemas.microsoft.com/office/drawing/2014/main" val="1146277477"/>
                    </a:ext>
                  </a:extLst>
                </a:gridCol>
                <a:gridCol w="1407160">
                  <a:extLst>
                    <a:ext uri="{9D8B030D-6E8A-4147-A177-3AD203B41FA5}">
                      <a16:colId xmlns:a16="http://schemas.microsoft.com/office/drawing/2014/main" val="892478399"/>
                    </a:ext>
                  </a:extLst>
                </a:gridCol>
              </a:tblGrid>
              <a:tr h="2374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Key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Relation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0313356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tag_id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Tag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>
                          <a:effectLst/>
                        </a:rPr>
                        <a:t>รหัสชุดคำตอบกลับของแชทบอท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4483909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statement_id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Statement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รหัสข้อความ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667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636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710945"/>
            <a:ext cx="605893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ผลการดำเนินงาน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612098"/>
            <a:ext cx="55316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Performance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4586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884891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วิธีการทดสอบการสนทนา</a:t>
            </a:r>
          </a:p>
        </p:txBody>
      </p:sp>
      <p:graphicFrame>
        <p:nvGraphicFramePr>
          <p:cNvPr id="3" name="ตาราง 2">
            <a:extLst>
              <a:ext uri="{FF2B5EF4-FFF2-40B4-BE49-F238E27FC236}">
                <a16:creationId xmlns:a16="http://schemas.microsoft.com/office/drawing/2014/main" id="{9AD0654A-8BD4-9846-9B45-10378DF8A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803849"/>
              </p:ext>
            </p:extLst>
          </p:nvPr>
        </p:nvGraphicFramePr>
        <p:xfrm>
          <a:off x="4183041" y="3089211"/>
          <a:ext cx="7758054" cy="1508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25212">
                  <a:extLst>
                    <a:ext uri="{9D8B030D-6E8A-4147-A177-3AD203B41FA5}">
                      <a16:colId xmlns:a16="http://schemas.microsoft.com/office/drawing/2014/main" val="3289280192"/>
                    </a:ext>
                  </a:extLst>
                </a:gridCol>
                <a:gridCol w="1132842">
                  <a:extLst>
                    <a:ext uri="{9D8B030D-6E8A-4147-A177-3AD203B41FA5}">
                      <a16:colId xmlns:a16="http://schemas.microsoft.com/office/drawing/2014/main" val="3736532823"/>
                    </a:ext>
                  </a:extLst>
                </a:gridCol>
              </a:tblGrid>
              <a:tr h="501697"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 dirty="0">
                          <a:effectLst/>
                        </a:rPr>
                        <a:t>เกณฑ์การให้ความถูกต้องของผลการสนทนาการตอบกลับของแชทบอ</a:t>
                      </a:r>
                      <a:r>
                        <a:rPr lang="th-TH" sz="2400" dirty="0" err="1">
                          <a:effectLst/>
                        </a:rPr>
                        <a:t>ท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>
                          <a:effectLst/>
                        </a:rPr>
                        <a:t>ผล</a:t>
                      </a:r>
                      <a:endParaRPr lang="en-US" sz="18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extLst>
                  <a:ext uri="{0D108BD9-81ED-4DB2-BD59-A6C34878D82A}">
                    <a16:rowId xmlns:a16="http://schemas.microsoft.com/office/drawing/2014/main" val="111819949"/>
                  </a:ext>
                </a:extLst>
              </a:tr>
              <a:tr h="501697"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>
                          <a:effectLst/>
                        </a:rPr>
                        <a:t>ตอบกลับได้ถูกต้องสอดคล้องกับตัวอย่างคำถาม</a:t>
                      </a:r>
                      <a:endParaRPr lang="en-US" sz="18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en-US" sz="2400">
                          <a:effectLst/>
                        </a:rPr>
                        <a:t>True</a:t>
                      </a:r>
                      <a:endParaRPr lang="en-US" sz="18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extLst>
                  <a:ext uri="{0D108BD9-81ED-4DB2-BD59-A6C34878D82A}">
                    <a16:rowId xmlns:a16="http://schemas.microsoft.com/office/drawing/2014/main" val="1681849874"/>
                  </a:ext>
                </a:extLst>
              </a:tr>
              <a:tr h="501697"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 dirty="0">
                          <a:effectLst/>
                        </a:rPr>
                        <a:t>ตอบกลับไม่สอดคล้องกับตัวอย่างคำถาม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en-US" sz="2400" dirty="0">
                          <a:effectLst/>
                        </a:rPr>
                        <a:t>False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extLst>
                  <a:ext uri="{0D108BD9-81ED-4DB2-BD59-A6C34878D82A}">
                    <a16:rowId xmlns:a16="http://schemas.microsoft.com/office/drawing/2014/main" val="2671809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260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87348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สรุปปัญหาที่ได้พบจากการทดสอบการสนทนาตอบกลับ</a:t>
            </a:r>
          </a:p>
        </p:txBody>
      </p:sp>
    </p:spTree>
    <p:extLst>
      <p:ext uri="{BB962C8B-B14F-4D97-AF65-F5344CB8AC3E}">
        <p14:creationId xmlns:p14="http://schemas.microsoft.com/office/powerpoint/2010/main" val="326981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884891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A13EDDD-81FD-AA48-A8AA-42A2D6295A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7"/>
            <a:ext cx="5922924" cy="2932554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BF7382-46E9-5443-81F6-7719731DD5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3535259"/>
            <a:ext cx="5922924" cy="29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64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3C7FEAF-9F13-5140-9CA6-84311821F0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7"/>
            <a:ext cx="5799037" cy="2871169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EA3FE31-97A9-5A4B-B2E8-403F1340C9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18" y="3429000"/>
            <a:ext cx="5798942" cy="28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6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980AED6-CF93-0A45-8D02-28964C5C4C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7"/>
            <a:ext cx="5776422" cy="2860018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A68BFCD-3D3E-7646-BA6B-2E269592FAA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3429000"/>
            <a:ext cx="5776422" cy="28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0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3F94790-EE98-444D-A1A4-09DBA14E5D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6"/>
            <a:ext cx="5753900" cy="2848867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611723C-36C5-1B4D-AC39-479FCE85CA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1" y="3429000"/>
            <a:ext cx="5753898" cy="28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99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BB6B9D0-B045-4C4C-AB99-8EFF96E334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24" y="1652559"/>
            <a:ext cx="5663916" cy="28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69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884891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บทสรุปและข้อแนะนำ</a:t>
            </a:r>
          </a:p>
        </p:txBody>
      </p:sp>
    </p:spTree>
    <p:extLst>
      <p:ext uri="{BB962C8B-B14F-4D97-AF65-F5344CB8AC3E}">
        <p14:creationId xmlns:p14="http://schemas.microsoft.com/office/powerpoint/2010/main" val="252934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307075" y="-9396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25774" y="980116"/>
            <a:ext cx="4661840" cy="138499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เพื่อพัฒนาระบบงานทะเบียนให้สามารถตอบคำถามารถต่างๆของนักศึกษาได้</a:t>
            </a:r>
            <a:endParaRPr lang="ko-KR" altLang="en-US" sz="27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006791" y="81078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01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25774" y="2595919"/>
            <a:ext cx="4661840" cy="138499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เพื่อสนับสนุนงานด้านงานทะเบียน ภายในมหาวิทยาลัยเทคโนโลยีราชมงคลตะวันออก </a:t>
            </a:r>
            <a:endParaRPr lang="ko-KR" altLang="en-US" sz="27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06791" y="2426584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540607" y="310893"/>
            <a:ext cx="4223387" cy="18466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วั</a:t>
            </a:r>
            <a:r>
              <a:rPr lang="th-TH" altLang="ko-KR" sz="4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ตถุประสงค์</a:t>
            </a:r>
          </a:p>
          <a:p>
            <a:pPr algn="ctr"/>
            <a:r>
              <a:rPr lang="th-TH" altLang="ko-KR" sz="4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ของโครงงา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น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8" name="Group 64">
            <a:extLst>
              <a:ext uri="{FF2B5EF4-FFF2-40B4-BE49-F238E27FC236}">
                <a16:creationId xmlns:a16="http://schemas.microsoft.com/office/drawing/2014/main" id="{C4B1C653-5A36-4E77-9ED7-E44AB68645D3}"/>
              </a:ext>
            </a:extLst>
          </p:cNvPr>
          <p:cNvGrpSpPr/>
          <p:nvPr/>
        </p:nvGrpSpPr>
        <p:grpSpPr>
          <a:xfrm>
            <a:off x="10046217" y="4859035"/>
            <a:ext cx="1853157" cy="1899281"/>
            <a:chOff x="3690367" y="1823747"/>
            <a:chExt cx="5020109" cy="4182400"/>
          </a:xfrm>
        </p:grpSpPr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5D7BAB1F-9B0A-438A-AAA5-3B3C536A9A12}"/>
                </a:ext>
              </a:extLst>
            </p:cNvPr>
            <p:cNvSpPr/>
            <p:nvPr/>
          </p:nvSpPr>
          <p:spPr>
            <a:xfrm>
              <a:off x="6083223" y="1823747"/>
              <a:ext cx="2627253" cy="4182400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6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BD7E21BD-3492-40D2-B673-580C17B68C73}"/>
                </a:ext>
              </a:extLst>
            </p:cNvPr>
            <p:cNvSpPr/>
            <p:nvPr/>
          </p:nvSpPr>
          <p:spPr>
            <a:xfrm>
              <a:off x="3690367" y="1839454"/>
              <a:ext cx="2336646" cy="4166693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5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57898" y="50023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vatar Boy Cute, Blue, Boy, Cartoonภาพ PNG และ PSD สำหรับ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3550032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ไอคอนคอมพิวเตอร์อุปกรณ์ - ico,png,icns,ไอคอนฟรีดาวน์โหล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1" y="358178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289" y="3589338"/>
            <a:ext cx="922339" cy="922339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3148758" y="4696206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Web Client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 flipH="1">
            <a:off x="2260600" y="3921506"/>
            <a:ext cx="8881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2260600" y="4156456"/>
            <a:ext cx="8881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กล่องข้อความ 14"/>
          <p:cNvSpPr txBox="1"/>
          <p:nvPr/>
        </p:nvSpPr>
        <p:spPr>
          <a:xfrm>
            <a:off x="1359895" y="469620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User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3082" name="Picture 10" descr="An Introduction to Python's Flask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1" y="3589338"/>
            <a:ext cx="1346200" cy="9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กล่องข้อความ 19"/>
          <p:cNvSpPr txBox="1"/>
          <p:nvPr/>
        </p:nvSpPr>
        <p:spPr>
          <a:xfrm>
            <a:off x="6115840" y="4696206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Flask Framework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9136557" y="469620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Database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 flipH="1">
            <a:off x="4255343" y="3934206"/>
            <a:ext cx="18604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255343" y="4194556"/>
            <a:ext cx="18604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84" name="Picture 12" descr="สร้าง ChatBot ด้วย Chatterbot : ตอนที่ 1 เริ่มต้นกับ ChatBot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551" y="1112862"/>
            <a:ext cx="2385047" cy="6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กล่องข้อความ 27"/>
          <p:cNvSpPr txBox="1"/>
          <p:nvPr/>
        </p:nvSpPr>
        <p:spPr>
          <a:xfrm>
            <a:off x="6176731" y="1780962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C Home" panose="020B0500040200020003" pitchFamily="34" charset="-34"/>
                <a:cs typeface="FC Home" panose="020B0500040200020003" pitchFamily="34" charset="-34"/>
              </a:rPr>
              <a:t>ChatterBot</a:t>
            </a:r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 Library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cxnSp>
        <p:nvCxnSpPr>
          <p:cNvPr id="29" name="ลูกศรเชื่อมต่อแบบตรง 28"/>
          <p:cNvCxnSpPr/>
          <p:nvPr/>
        </p:nvCxnSpPr>
        <p:spPr>
          <a:xfrm flipV="1">
            <a:off x="6764607" y="2205620"/>
            <a:ext cx="0" cy="11920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>
            <a:off x="7077074" y="2229584"/>
            <a:ext cx="1" cy="1181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 flipH="1" flipV="1">
            <a:off x="8487759" y="2057400"/>
            <a:ext cx="932194" cy="1437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>
            <a:off x="8189314" y="2150294"/>
            <a:ext cx="955048" cy="1439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กล่องข้อความ 52"/>
          <p:cNvSpPr txBox="1"/>
          <p:nvPr/>
        </p:nvSpPr>
        <p:spPr>
          <a:xfrm>
            <a:off x="792140" y="589642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FC Home" panose="020B0500040200020003" pitchFamily="34" charset="-34"/>
                <a:cs typeface="FC Home" panose="020B0500040200020003" pitchFamily="34" charset="-34"/>
              </a:rPr>
              <a:t>System Overview</a:t>
            </a:r>
          </a:p>
        </p:txBody>
      </p:sp>
      <p:pic>
        <p:nvPicPr>
          <p:cNvPr id="51" name="รูปภาพ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42" y="992324"/>
            <a:ext cx="853849" cy="853849"/>
          </a:xfrm>
          <a:prstGeom prst="rect">
            <a:avLst/>
          </a:prstGeom>
        </p:spPr>
      </p:pic>
      <p:cxnSp>
        <p:nvCxnSpPr>
          <p:cNvPr id="62" name="ลูกศรเชื่อมต่อแบบตรง 61"/>
          <p:cNvCxnSpPr/>
          <p:nvPr/>
        </p:nvCxnSpPr>
        <p:spPr>
          <a:xfrm flipH="1" flipV="1">
            <a:off x="8487759" y="1430491"/>
            <a:ext cx="1323899" cy="4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กล่องข้อความ 64"/>
          <p:cNvSpPr txBox="1"/>
          <p:nvPr/>
        </p:nvSpPr>
        <p:spPr>
          <a:xfrm>
            <a:off x="9867565" y="2000909"/>
            <a:ext cx="13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File </a:t>
            </a:r>
            <a:r>
              <a:rPr lang="en-US" dirty="0" err="1">
                <a:latin typeface="FC Home" panose="020B0500040200020003" pitchFamily="34" charset="-34"/>
                <a:cs typeface="FC Home" panose="020B0500040200020003" pitchFamily="34" charset="-34"/>
              </a:rPr>
              <a:t>Train.yml</a:t>
            </a:r>
            <a:endParaRPr lang="en-US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628328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97627" y="22259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995743" y="74178"/>
            <a:ext cx="98110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01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63169" y="3829265"/>
            <a:ext cx="98110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539485" y="216064"/>
            <a:ext cx="422338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ขอบเขตของโครงงาน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828796" y="196828"/>
            <a:ext cx="2484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ส่วนของผู้ใช้งาน </a:t>
            </a:r>
            <a:endParaRPr lang="th-TH" sz="32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967659" y="3921442"/>
            <a:ext cx="1837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ส่วนผู้ดูแลระบบ 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7106752" y="790675"/>
            <a:ext cx="2872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สอบถามข้อมูลงานทะเบียน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4611832" y="1143246"/>
            <a:ext cx="6096000" cy="106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การขอหนังสือรับรองทางการศึกษา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	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การเพิ่ม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ถอนรายวิชา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การขอลงพักการศึกษา</a:t>
            </a:r>
            <a:endParaRPr lang="en-US" sz="20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59" name="สี่เหลี่ยมผืนผ้า 58"/>
          <p:cNvSpPr/>
          <p:nvPr/>
        </p:nvSpPr>
        <p:spPr>
          <a:xfrm>
            <a:off x="7106752" y="2313202"/>
            <a:ext cx="45736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สามารถดาวน์โหลดเอกสารของงานทะเบียน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0" name="สี่เหลี่ยมผืนผ้า 59"/>
          <p:cNvSpPr/>
          <p:nvPr/>
        </p:nvSpPr>
        <p:spPr>
          <a:xfrm>
            <a:off x="5507343" y="2709756"/>
            <a:ext cx="6096000" cy="10587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1350645" algn="l"/>
              </a:tabLs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ใบคำร้องขอเพิ่มวิชา (ซ่อม, ซ้ำ, แทน, เพิ่ม)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1350645" algn="l"/>
              </a:tabLs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ใบคำร้องของถอนรายวิชา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ใบคำร้องขอลงทะเบียนต่ำกว่าที่กำหนด</a:t>
            </a:r>
            <a:endParaRPr lang="th-TH" sz="2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1" name="สี่เหลี่ยมผืนผ้า 60"/>
          <p:cNvSpPr/>
          <p:nvPr/>
        </p:nvSpPr>
        <p:spPr>
          <a:xfrm>
            <a:off x="7237878" y="4450374"/>
            <a:ext cx="5162952" cy="172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login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เพื่อเข้าสู่หน้าการจัดการข้อมูล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สามารถจัดการข้อมูลเอกสารของงานทะเบียนที่จะนำเข้าในฐานข้อมูล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สามารถตรวจสอบความเคลื่อนไหวของการสนทนาโดยตรวจสอบจาก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Logs</a:t>
            </a:r>
            <a:endParaRPr lang="en-US" sz="20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64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925891" y="942295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894430" y="2444009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7042645" y="5560426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7029732" y="4905458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8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7020922" y="4559349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708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327081" y="9841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5988921" y="162777"/>
            <a:ext cx="98110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03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927521" y="292066"/>
            <a:ext cx="2076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ส่วนแช</a:t>
            </a:r>
            <a:r>
              <a:rPr lang="th-TH" sz="32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32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</a:t>
            </a:r>
            <a:endParaRPr lang="th-TH" sz="32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292459" y="926927"/>
            <a:ext cx="6096000" cy="8678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พัฒนาตั้งต้นจาก </a:t>
            </a:r>
            <a:r>
              <a:rPr lang="en-US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library </a:t>
            </a:r>
            <a:r>
              <a:rPr lang="en-US" sz="24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Chatterbot</a:t>
            </a:r>
            <a:endParaRPr lang="en-US" sz="24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การจัดเตรียมข้อมูลสำหรับแช</a:t>
            </a:r>
            <a:r>
              <a:rPr lang="th-TH" sz="24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endParaRPr lang="en-US" sz="24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988921" y="1732165"/>
            <a:ext cx="6152279" cy="3043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457200"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1)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จัดเตรียมข้อมูลจากคู่มือนักศึกษาด้านงานวิชาการและงานทะเบียนเพื่อให้ แช</a:t>
            </a:r>
            <a:r>
              <a:rPr lang="th-TH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ใช้ในการตอบคำถาม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 marL="914400" indent="457200"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2)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ดำเนินการเรียนรู้จากข้อมูลที่เตรียมมาเพื่อให้แช</a:t>
            </a:r>
            <a:r>
              <a:rPr lang="th-TH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ตอบคำถามได้ถูกต้อง โดยนำข้อมูลและเอกสารงานทะเบียนมาสร้างเป็นไฟล์เอกสาร </a:t>
            </a:r>
            <a:r>
              <a:rPr lang="en-US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yml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และนำเข้าสู่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Database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โดยการ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Training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 marL="914400" indent="457200"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3)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นำผลลัพธ์ของข้อมูลที่ได้ทำการ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Training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จาก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Database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เข้าสู่การพัฒนา แช</a:t>
            </a:r>
            <a:r>
              <a:rPr lang="th-TH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เพื่อนำมาตอบคำถามของผู้ใช้งาน</a:t>
            </a:r>
            <a:endParaRPr lang="en-US" sz="20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7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925894" y="1478011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925893" y="1061953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D1403C0C-DBD8-1046-99F1-81B07202A6B4}"/>
              </a:ext>
            </a:extLst>
          </p:cNvPr>
          <p:cNvSpPr txBox="1"/>
          <p:nvPr/>
        </p:nvSpPr>
        <p:spPr>
          <a:xfrm>
            <a:off x="1539485" y="115648"/>
            <a:ext cx="422338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ขอบเขตของโครงงาน</a:t>
            </a:r>
          </a:p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508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5329187" y="3024482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ตัวแทนข้อความ 1"/>
          <p:cNvSpPr>
            <a:spLocks noGrp="1"/>
          </p:cNvSpPr>
          <p:nvPr>
            <p:ph type="body" sz="quarter" idx="10"/>
          </p:nvPr>
        </p:nvSpPr>
        <p:spPr>
          <a:xfrm>
            <a:off x="473496" y="666666"/>
            <a:ext cx="11573197" cy="724247"/>
          </a:xfrm>
        </p:spPr>
        <p:txBody>
          <a:bodyPr/>
          <a:lstStyle/>
          <a:p>
            <a:r>
              <a:rPr lang="th-TH" sz="8000" dirty="0">
                <a:latin typeface="FC Home" panose="020B0500040200020003" pitchFamily="34" charset="-34"/>
                <a:cs typeface="FC Home" panose="020B0500040200020003" pitchFamily="34" charset="-34"/>
              </a:rPr>
              <a:t>วิ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ธี</a:t>
            </a:r>
            <a:r>
              <a:rPr lang="th-TH" sz="6600" dirty="0">
                <a:latin typeface="FC Home" panose="020B0500040200020003" pitchFamily="34" charset="-34"/>
                <a:cs typeface="FC Home" panose="020B0500040200020003" pitchFamily="34" charset="-34"/>
              </a:rPr>
              <a:t>ก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า</a:t>
            </a:r>
            <a:r>
              <a:rPr lang="th-TH" sz="4800" dirty="0">
                <a:latin typeface="FC Home" panose="020B0500040200020003" pitchFamily="34" charset="-34"/>
                <a:cs typeface="FC Home" panose="020B0500040200020003" pitchFamily="34" charset="-34"/>
              </a:rPr>
              <a:t>ร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ดำเนิ</a:t>
            </a:r>
            <a:r>
              <a:rPr lang="th-TH" sz="6600" dirty="0">
                <a:latin typeface="FC Home" panose="020B0500040200020003" pitchFamily="34" charset="-34"/>
                <a:cs typeface="FC Home" panose="020B0500040200020003" pitchFamily="34" charset="-34"/>
              </a:rPr>
              <a:t>น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งา</a:t>
            </a:r>
            <a:r>
              <a:rPr lang="th-TH" sz="7200" dirty="0">
                <a:latin typeface="FC Home" panose="020B0500040200020003" pitchFamily="34" charset="-34"/>
                <a:cs typeface="FC Home" panose="020B0500040200020003" pitchFamily="34" charset="-34"/>
              </a:rPr>
              <a:t>น</a:t>
            </a:r>
          </a:p>
        </p:txBody>
      </p:sp>
      <p:grpSp>
        <p:nvGrpSpPr>
          <p:cNvPr id="40" name="Group 56">
            <a:extLst>
              <a:ext uri="{FF2B5EF4-FFF2-40B4-BE49-F238E27FC236}">
                <a16:creationId xmlns:a16="http://schemas.microsoft.com/office/drawing/2014/main" id="{F4FE6214-FF6D-45AB-B5A6-A4AAAF04123D}"/>
              </a:ext>
            </a:extLst>
          </p:cNvPr>
          <p:cNvGrpSpPr/>
          <p:nvPr/>
        </p:nvGrpSpPr>
        <p:grpSpPr>
          <a:xfrm>
            <a:off x="1892387" y="2000121"/>
            <a:ext cx="2572290" cy="707886"/>
            <a:chOff x="1011716" y="1239386"/>
            <a:chExt cx="2208821" cy="707886"/>
          </a:xfrm>
        </p:grpSpPr>
        <p:sp>
          <p:nvSpPr>
            <p:cNvPr id="41" name="TextBox 57">
              <a:extLst>
                <a:ext uri="{FF2B5EF4-FFF2-40B4-BE49-F238E27FC236}">
                  <a16:creationId xmlns:a16="http://schemas.microsoft.com/office/drawing/2014/main" id="{88134E8C-4303-4D21-9C92-A0DE4760FB14}"/>
                </a:ext>
              </a:extLst>
            </p:cNvPr>
            <p:cNvSpPr txBox="1"/>
            <p:nvPr/>
          </p:nvSpPr>
          <p:spPr>
            <a:xfrm>
              <a:off x="1011716" y="1239386"/>
              <a:ext cx="2208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ศึกษา วิเคราะห์และออกแบบโครงสร้างเว็บ</a:t>
              </a:r>
              <a:r>
                <a:rPr lang="th-TH" sz="2000" dirty="0" err="1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แอปพลิเค</a:t>
              </a:r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ชัน</a:t>
              </a:r>
              <a:endParaRPr lang="ko-KR" altLang="en-US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42" name="TextBox 58">
              <a:extLst>
                <a:ext uri="{FF2B5EF4-FFF2-40B4-BE49-F238E27FC236}">
                  <a16:creationId xmlns:a16="http://schemas.microsoft.com/office/drawing/2014/main" id="{374099A2-4E82-4F94-8863-2DC4E68DE5A4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9774407" y="2583587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6793629" y="3026454"/>
            <a:ext cx="1460348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8263696" y="3024211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959100" y="31282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3686231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5447956" y="30879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6938635" y="3116018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8435067" y="30774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9938205" y="3077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3065350" y="2789917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56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6030898" y="2778116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Isosceles Triangle 73">
            <a:extLst>
              <a:ext uri="{FF2B5EF4-FFF2-40B4-BE49-F238E27FC236}">
                <a16:creationId xmlns:a16="http://schemas.microsoft.com/office/drawing/2014/main" id="{CC1C4E75-1493-431C-AD3F-2F5E227FD8F0}"/>
              </a:ext>
            </a:extLst>
          </p:cNvPr>
          <p:cNvSpPr/>
          <p:nvPr/>
        </p:nvSpPr>
        <p:spPr>
          <a:xfrm>
            <a:off x="8959040" y="2795401"/>
            <a:ext cx="180000" cy="21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4539197" y="3520132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7504763" y="3503571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Isosceles Triangle 76">
            <a:extLst>
              <a:ext uri="{FF2B5EF4-FFF2-40B4-BE49-F238E27FC236}">
                <a16:creationId xmlns:a16="http://schemas.microsoft.com/office/drawing/2014/main" id="{FF632457-BFA9-4335-881A-1AB0F53195FB}"/>
              </a:ext>
            </a:extLst>
          </p:cNvPr>
          <p:cNvSpPr/>
          <p:nvPr/>
        </p:nvSpPr>
        <p:spPr>
          <a:xfrm rot="10800000">
            <a:off x="10452249" y="3504758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1" name="Group 78">
            <a:extLst>
              <a:ext uri="{FF2B5EF4-FFF2-40B4-BE49-F238E27FC236}">
                <a16:creationId xmlns:a16="http://schemas.microsoft.com/office/drawing/2014/main" id="{11A1A367-463E-4F0A-B68E-7D595D6D8E42}"/>
              </a:ext>
            </a:extLst>
          </p:cNvPr>
          <p:cNvGrpSpPr/>
          <p:nvPr/>
        </p:nvGrpSpPr>
        <p:grpSpPr>
          <a:xfrm>
            <a:off x="4954800" y="1825747"/>
            <a:ext cx="2499893" cy="829368"/>
            <a:chOff x="931433" y="1475597"/>
            <a:chExt cx="2499893" cy="829368"/>
          </a:xfrm>
        </p:grpSpPr>
        <p:sp>
          <p:nvSpPr>
            <p:cNvPr id="62" name="TextBox 79">
              <a:extLst>
                <a:ext uri="{FF2B5EF4-FFF2-40B4-BE49-F238E27FC236}">
                  <a16:creationId xmlns:a16="http://schemas.microsoft.com/office/drawing/2014/main" id="{913696AB-3E2F-41EF-A4D9-FBF038544D83}"/>
                </a:ext>
              </a:extLst>
            </p:cNvPr>
            <p:cNvSpPr txBox="1"/>
            <p:nvPr/>
          </p:nvSpPr>
          <p:spPr>
            <a:xfrm>
              <a:off x="931433" y="1597079"/>
              <a:ext cx="2499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วิเคราะห์ ออกแบบส่วนติดต่อผู้ใช้งาน</a:t>
              </a:r>
              <a:endParaRPr lang="ko-KR" altLang="en-US" sz="2000" b="1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63" name="TextBox 80">
              <a:extLst>
                <a:ext uri="{FF2B5EF4-FFF2-40B4-BE49-F238E27FC236}">
                  <a16:creationId xmlns:a16="http://schemas.microsoft.com/office/drawing/2014/main" id="{8625B750-34BE-41D3-93AF-BCA2E48BC4A7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83">
            <a:extLst>
              <a:ext uri="{FF2B5EF4-FFF2-40B4-BE49-F238E27FC236}">
                <a16:creationId xmlns:a16="http://schemas.microsoft.com/office/drawing/2014/main" id="{1D3FA756-5613-41B0-AA38-DE134BC1B842}"/>
              </a:ext>
            </a:extLst>
          </p:cNvPr>
          <p:cNvSpPr txBox="1"/>
          <p:nvPr/>
        </p:nvSpPr>
        <p:spPr>
          <a:xfrm>
            <a:off x="8436937" y="2307121"/>
            <a:ext cx="183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พัฒนาเว็บไซต์</a:t>
            </a:r>
            <a:endParaRPr lang="ko-KR" altLang="en-US" sz="2000" b="1" dirty="0">
              <a:solidFill>
                <a:schemeClr val="accent3">
                  <a:lumMod val="75000"/>
                </a:schemeClr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67" name="Group 86">
            <a:extLst>
              <a:ext uri="{FF2B5EF4-FFF2-40B4-BE49-F238E27FC236}">
                <a16:creationId xmlns:a16="http://schemas.microsoft.com/office/drawing/2014/main" id="{31FEA6AA-0751-4CBF-B52C-1D61C5FB2509}"/>
              </a:ext>
            </a:extLst>
          </p:cNvPr>
          <p:cNvGrpSpPr/>
          <p:nvPr/>
        </p:nvGrpSpPr>
        <p:grpSpPr>
          <a:xfrm>
            <a:off x="3345149" y="3802142"/>
            <a:ext cx="2388096" cy="1044817"/>
            <a:chOff x="1079627" y="707779"/>
            <a:chExt cx="2388096" cy="1044817"/>
          </a:xfrm>
        </p:grpSpPr>
        <p:sp>
          <p:nvSpPr>
            <p:cNvPr id="68" name="TextBox 87">
              <a:extLst>
                <a:ext uri="{FF2B5EF4-FFF2-40B4-BE49-F238E27FC236}">
                  <a16:creationId xmlns:a16="http://schemas.microsoft.com/office/drawing/2014/main" id="{85871F69-04FB-4C17-A763-E5E9DF0FE4CC}"/>
                </a:ext>
              </a:extLst>
            </p:cNvPr>
            <p:cNvSpPr txBox="1"/>
            <p:nvPr/>
          </p:nvSpPr>
          <p:spPr>
            <a:xfrm>
              <a:off x="1079627" y="707779"/>
              <a:ext cx="2388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วิเคราะห์ออกแบบระบบ</a:t>
              </a:r>
              <a:endParaRPr lang="ko-KR" altLang="en-US" sz="2000" b="1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69" name="TextBox 88">
              <a:extLst>
                <a:ext uri="{FF2B5EF4-FFF2-40B4-BE49-F238E27FC236}">
                  <a16:creationId xmlns:a16="http://schemas.microsoft.com/office/drawing/2014/main" id="{794BEC30-6E54-49AD-ADAB-90466BA58952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91">
            <a:extLst>
              <a:ext uri="{FF2B5EF4-FFF2-40B4-BE49-F238E27FC236}">
                <a16:creationId xmlns:a16="http://schemas.microsoft.com/office/drawing/2014/main" id="{E7F85627-00CD-4460-8083-8B28310BD69A}"/>
              </a:ext>
            </a:extLst>
          </p:cNvPr>
          <p:cNvSpPr txBox="1"/>
          <p:nvPr/>
        </p:nvSpPr>
        <p:spPr>
          <a:xfrm>
            <a:off x="5924184" y="3817569"/>
            <a:ext cx="2902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ศึกษา วิเคราะห์อัลกอริทึม</a:t>
            </a:r>
            <a:endParaRPr lang="ko-KR" altLang="en-US" sz="2000" b="1" dirty="0">
              <a:solidFill>
                <a:schemeClr val="accent3">
                  <a:lumMod val="75000"/>
                </a:schemeClr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74" name="TextBox 95">
            <a:extLst>
              <a:ext uri="{FF2B5EF4-FFF2-40B4-BE49-F238E27FC236}">
                <a16:creationId xmlns:a16="http://schemas.microsoft.com/office/drawing/2014/main" id="{269FDB80-6030-4501-82B2-2E214F8F104C}"/>
              </a:ext>
            </a:extLst>
          </p:cNvPr>
          <p:cNvSpPr txBox="1"/>
          <p:nvPr/>
        </p:nvSpPr>
        <p:spPr>
          <a:xfrm>
            <a:off x="9421861" y="3854982"/>
            <a:ext cx="2770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ทดสอบ ตรวจสอบข้อผิดพลาด แก้ไขส่วนที่ผิดพลาดให้สามารถดำเนินผมตามเป้าหมายในการพัฒนา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76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5645418" y="4026584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id="{A241B07F-6C24-4AB0-947B-86EBCB8D3E63}"/>
              </a:ext>
            </a:extLst>
          </p:cNvPr>
          <p:cNvSpPr/>
          <p:nvPr/>
        </p:nvSpPr>
        <p:spPr>
          <a:xfrm rot="2331450">
            <a:off x="2543084" y="5874327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7227013" y="1883466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3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2319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1595362" y="3507432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2381329" y="3019954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3864578" y="3024211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909108" y="3024101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0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3958436" y="3087465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2527063" y="30774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2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1015177" y="3037182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3" name="Group 56">
            <a:extLst>
              <a:ext uri="{FF2B5EF4-FFF2-40B4-BE49-F238E27FC236}">
                <a16:creationId xmlns:a16="http://schemas.microsoft.com/office/drawing/2014/main" id="{F4FE6214-FF6D-45AB-B5A6-A4AAAF04123D}"/>
              </a:ext>
            </a:extLst>
          </p:cNvPr>
          <p:cNvGrpSpPr/>
          <p:nvPr/>
        </p:nvGrpSpPr>
        <p:grpSpPr>
          <a:xfrm>
            <a:off x="131833" y="3794360"/>
            <a:ext cx="3692805" cy="2178551"/>
            <a:chOff x="1331624" y="1113536"/>
            <a:chExt cx="2274159" cy="2178551"/>
          </a:xfrm>
        </p:grpSpPr>
        <p:sp>
          <p:nvSpPr>
            <p:cNvPr id="94" name="TextBox 57">
              <a:extLst>
                <a:ext uri="{FF2B5EF4-FFF2-40B4-BE49-F238E27FC236}">
                  <a16:creationId xmlns:a16="http://schemas.microsoft.com/office/drawing/2014/main" id="{88134E8C-4303-4D21-9C92-A0DE4760FB14}"/>
                </a:ext>
              </a:extLst>
            </p:cNvPr>
            <p:cNvSpPr txBox="1"/>
            <p:nvPr/>
          </p:nvSpPr>
          <p:spPr>
            <a:xfrm>
              <a:off x="1340096" y="1113536"/>
              <a:ext cx="22656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ค้นคว้า และศึกษาทฤษฎีที่เกี่ยวข้อง</a:t>
              </a:r>
              <a:endParaRPr lang="ko-KR" altLang="en-US" sz="2000" b="1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95" name="TextBox 58">
              <a:extLst>
                <a:ext uri="{FF2B5EF4-FFF2-40B4-BE49-F238E27FC236}">
                  <a16:creationId xmlns:a16="http://schemas.microsoft.com/office/drawing/2014/main" id="{374099A2-4E82-4F94-8863-2DC4E68DE5A4}"/>
                </a:ext>
              </a:extLst>
            </p:cNvPr>
            <p:cNvSpPr txBox="1"/>
            <p:nvPr/>
          </p:nvSpPr>
          <p:spPr>
            <a:xfrm>
              <a:off x="1331624" y="1537761"/>
              <a:ext cx="195990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FC Home" panose="020B0500040200020003" pitchFamily="34" charset="-34"/>
                  <a:cs typeface="FC Home" panose="020B0500040200020003" pitchFamily="34" charset="-34"/>
                </a:rPr>
                <a:t>ทำการศึกษาค้นคว้าข้อมูล และทฤษฎีที่เกี่ยวข้องเกี่ยวกับการเช่ารถยนต์ในบริษัทต่าง ๆ และหลักการทำ </a:t>
              </a:r>
              <a:r>
                <a:rPr lang="en-US" dirty="0">
                  <a:latin typeface="FC Home" panose="020B0500040200020003" pitchFamily="34" charset="-34"/>
                  <a:cs typeface="FC Home" panose="020B0500040200020003" pitchFamily="34" charset="-34"/>
                </a:rPr>
                <a:t>Web Application</a:t>
              </a:r>
              <a:r>
                <a:rPr lang="en-US" b="1" dirty="0">
                  <a:latin typeface="FC Home" panose="020B0500040200020003" pitchFamily="34" charset="-34"/>
                  <a:cs typeface="FC Home" panose="020B0500040200020003" pitchFamily="34" charset="-34"/>
                </a:rPr>
                <a:t> </a:t>
              </a:r>
              <a:r>
                <a:rPr lang="th-TH" dirty="0">
                  <a:latin typeface="FC Home" panose="020B0500040200020003" pitchFamily="34" charset="-34"/>
                  <a:cs typeface="FC Home" panose="020B0500040200020003" pitchFamily="34" charset="-34"/>
                </a:rPr>
                <a:t>ที่ทำงานผ่าน </a:t>
              </a:r>
              <a:r>
                <a:rPr lang="en-US" dirty="0">
                  <a:latin typeface="FC Home" panose="020B0500040200020003" pitchFamily="34" charset="-34"/>
                  <a:cs typeface="FC Home" panose="020B0500040200020003" pitchFamily="34" charset="-34"/>
                </a:rPr>
                <a:t>Browser</a:t>
              </a:r>
              <a:r>
                <a:rPr lang="en-US" b="1" dirty="0">
                  <a:latin typeface="FC Home" panose="020B0500040200020003" pitchFamily="34" charset="-34"/>
                  <a:cs typeface="FC Home" panose="020B0500040200020003" pitchFamily="34" charset="-34"/>
                </a:rPr>
                <a:t> </a:t>
              </a:r>
              <a:r>
                <a:rPr lang="th-TH" dirty="0">
                  <a:latin typeface="FC Home" panose="020B0500040200020003" pitchFamily="34" charset="-34"/>
                  <a:cs typeface="FC Home" panose="020B0500040200020003" pitchFamily="34" charset="-34"/>
                </a:rPr>
                <a:t>รวมถึงทฤษฎีอื่น ๆ ที่สามารถนำมาประยุกต์ใช้ในโครงงานนี้</a:t>
              </a:r>
              <a:endParaRPr lang="en-US" dirty="0"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</p:grpSp>
      <p:sp>
        <p:nvSpPr>
          <p:cNvPr id="96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330817" y="1923271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8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8700038" y="3649643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1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7429973">
            <a:off x="9866428" y="2040988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2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 rot="1259472">
            <a:off x="10288172" y="534573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1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206943" y="72384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01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212376" y="204575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698034" y="333672"/>
            <a:ext cx="422338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ประโยชน์ที่คาดว่าจะได้รับ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151504" y="800157"/>
            <a:ext cx="42720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สามารถลดขั้นตอนการติดต่อ ในการขอเอกสารและสอบถามข้อมูลกับงานทะเบียน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243488" y="3378033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03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151504" y="2272664"/>
            <a:ext cx="4443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สามารถอำนวยความสะดวกให้แก่ผู้ใช้งาน ในการสอบถามข้อมูลและขอเอกสาร 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7188049" y="3380227"/>
            <a:ext cx="4169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สามารถใช้เป็นทางเลือกในการสอบถามข้อมูลต่างๆของงานทะเบียนได้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948BBC2E-AE62-4BB3-A0A0-5F63929C92BB}"/>
              </a:ext>
            </a:extLst>
          </p:cNvPr>
          <p:cNvGrpSpPr/>
          <p:nvPr/>
        </p:nvGrpSpPr>
        <p:grpSpPr>
          <a:xfrm>
            <a:off x="9448799" y="5346699"/>
            <a:ext cx="2487819" cy="1260313"/>
            <a:chOff x="-548507" y="477868"/>
            <a:chExt cx="11570449" cy="6357177"/>
          </a:xfrm>
        </p:grpSpPr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A6E8481-3AB3-45E1-A440-2F23D60DD6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EB6CD753-04FC-4319-AC94-B137B972FD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549C632-E165-48AD-A891-D4216ABE3A9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388B5DF6-5D53-4E85-8014-6DD8CC6942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E5156B0-8852-46BD-BF54-6974C42CA0C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7DBB1B38-0AA0-47B1-9498-26BF915FE3B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" name="Rectangle: Rounded Corners 17">
                <a:extLst>
                  <a:ext uri="{FF2B5EF4-FFF2-40B4-BE49-F238E27FC236}">
                    <a16:creationId xmlns:a16="http://schemas.microsoft.com/office/drawing/2014/main" id="{16F7A6C2-0059-4489-A041-02FB43C2F76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5E4C542C-738B-4BC7-AEB7-7D6C8E3A1D0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B811A6E9-24E0-41F3-BA3E-146D0EF77E9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1" name="Rectangle: Rounded Corners 15">
                <a:extLst>
                  <a:ext uri="{FF2B5EF4-FFF2-40B4-BE49-F238E27FC236}">
                    <a16:creationId xmlns:a16="http://schemas.microsoft.com/office/drawing/2014/main" id="{2FCEC7B3-2F1D-44D4-95D8-991C7E06817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16">
                <a:extLst>
                  <a:ext uri="{FF2B5EF4-FFF2-40B4-BE49-F238E27FC236}">
                    <a16:creationId xmlns:a16="http://schemas.microsoft.com/office/drawing/2014/main" id="{797907ED-2F00-4520-954F-F37E2B3BFE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7C0CD6EB-EB77-401E-9F24-16A2F06F754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TextBox 5">
            <a:extLst>
              <a:ext uri="{FF2B5EF4-FFF2-40B4-BE49-F238E27FC236}">
                <a16:creationId xmlns:a16="http://schemas.microsoft.com/office/drawing/2014/main" id="{1148EEF9-F556-4BE1-BDBA-BAD45579F9D5}"/>
              </a:ext>
            </a:extLst>
          </p:cNvPr>
          <p:cNvSpPr txBox="1"/>
          <p:nvPr/>
        </p:nvSpPr>
        <p:spPr>
          <a:xfrm>
            <a:off x="9948901" y="5903172"/>
            <a:ext cx="157023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Broadway" panose="04040905080B02020502" pitchFamily="82" charset="0"/>
                <a:cs typeface="Arial" pitchFamily="34" charset="0"/>
              </a:rPr>
              <a:t>RMUTTO</a:t>
            </a:r>
          </a:p>
        </p:txBody>
      </p:sp>
    </p:spTree>
    <p:extLst>
      <p:ext uri="{BB962C8B-B14F-4D97-AF65-F5344CB8AC3E}">
        <p14:creationId xmlns:p14="http://schemas.microsoft.com/office/powerpoint/2010/main" val="21745814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9617</TotalTime>
  <Words>897</Words>
  <Application>Microsoft Macintosh PowerPoint</Application>
  <PresentationFormat>แบบจอกว้าง</PresentationFormat>
  <Paragraphs>213</Paragraphs>
  <Slides>40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40</vt:i4>
      </vt:variant>
    </vt:vector>
  </HeadingPairs>
  <TitlesOfParts>
    <vt:vector size="49" baseType="lpstr">
      <vt:lpstr>FC Home Thin</vt:lpstr>
      <vt:lpstr>Calibri</vt:lpstr>
      <vt:lpstr>Arial</vt:lpstr>
      <vt:lpstr>Tahoma</vt:lpstr>
      <vt:lpstr>FC Home</vt:lpstr>
      <vt:lpstr>Broadway</vt:lpstr>
      <vt:lpstr>Cover and End Slide Master</vt:lpstr>
      <vt:lpstr>Contents Slide Master</vt:lpstr>
      <vt:lpstr>Section Break Slide Master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พฤกษ์ หอมนาน</cp:lastModifiedBy>
  <cp:revision>197</cp:revision>
  <dcterms:created xsi:type="dcterms:W3CDTF">2019-01-14T06:35:35Z</dcterms:created>
  <dcterms:modified xsi:type="dcterms:W3CDTF">2021-02-18T08:50:11Z</dcterms:modified>
</cp:coreProperties>
</file>